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57" r:id="rId4"/>
    <p:sldId id="260" r:id="rId5"/>
    <p:sldId id="263" r:id="rId6"/>
    <p:sldId id="261" r:id="rId7"/>
    <p:sldId id="262" r:id="rId8"/>
    <p:sldId id="265" r:id="rId9"/>
    <p:sldId id="266" r:id="rId10"/>
    <p:sldId id="267" r:id="rId11"/>
    <p:sldId id="268" r:id="rId12"/>
    <p:sldId id="264" r:id="rId13"/>
    <p:sldId id="269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8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F11DE9-B936-4540-9C4D-47F10144FCE9}" type="datetimeFigureOut">
              <a:rPr lang="es-ES" smtClean="0"/>
              <a:t>17/09/2015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D95187-0C50-4A8C-A7AE-25FE44FA5EF6}" type="slidenum">
              <a:rPr lang="es-ES" smtClean="0"/>
              <a:t>‹Nº›</a:t>
            </a:fld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F11DE9-B936-4540-9C4D-47F10144FCE9}" type="datetimeFigureOut">
              <a:rPr lang="es-ES" smtClean="0"/>
              <a:t>17/09/2015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D95187-0C50-4A8C-A7AE-25FE44FA5EF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F11DE9-B936-4540-9C4D-47F10144FCE9}" type="datetimeFigureOut">
              <a:rPr lang="es-ES" smtClean="0"/>
              <a:t>17/09/2015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D95187-0C50-4A8C-A7AE-25FE44FA5EF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F11DE9-B936-4540-9C4D-47F10144FCE9}" type="datetimeFigureOut">
              <a:rPr lang="es-ES" smtClean="0"/>
              <a:t>17/09/2015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D95187-0C50-4A8C-A7AE-25FE44FA5EF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F11DE9-B936-4540-9C4D-47F10144FCE9}" type="datetimeFigureOut">
              <a:rPr lang="es-ES" smtClean="0"/>
              <a:t>17/09/2015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D95187-0C50-4A8C-A7AE-25FE44FA5EF6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F11DE9-B936-4540-9C4D-47F10144FCE9}" type="datetimeFigureOut">
              <a:rPr lang="es-ES" smtClean="0"/>
              <a:t>17/09/2015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D95187-0C50-4A8C-A7AE-25FE44FA5EF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F11DE9-B936-4540-9C4D-47F10144FCE9}" type="datetimeFigureOut">
              <a:rPr lang="es-ES" smtClean="0"/>
              <a:t>17/09/2015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D95187-0C50-4A8C-A7AE-25FE44FA5EF6}" type="slidenum">
              <a:rPr lang="es-ES" smtClean="0"/>
              <a:t>‹Nº›</a:t>
            </a:fld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F11DE9-B936-4540-9C4D-47F10144FCE9}" type="datetimeFigureOut">
              <a:rPr lang="es-ES" smtClean="0"/>
              <a:t>17/09/2015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D95187-0C50-4A8C-A7AE-25FE44FA5EF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F11DE9-B936-4540-9C4D-47F10144FCE9}" type="datetimeFigureOut">
              <a:rPr lang="es-ES" smtClean="0"/>
              <a:t>17/09/2015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D95187-0C50-4A8C-A7AE-25FE44FA5EF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F11DE9-B936-4540-9C4D-47F10144FCE9}" type="datetimeFigureOut">
              <a:rPr lang="es-ES" smtClean="0"/>
              <a:t>17/09/2015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D95187-0C50-4A8C-A7AE-25FE44FA5EF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0F11DE9-B936-4540-9C4D-47F10144FCE9}" type="datetimeFigureOut">
              <a:rPr lang="es-ES" smtClean="0"/>
              <a:t>17/09/2015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9D95187-0C50-4A8C-A7AE-25FE44FA5EF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0F11DE9-B936-4540-9C4D-47F10144FCE9}" type="datetimeFigureOut">
              <a:rPr lang="es-ES" smtClean="0"/>
              <a:t>17/09/2015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9D95187-0C50-4A8C-A7AE-25FE44FA5EF6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NUCLEO.xls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s://image.freepik.com/foto-gratis/telon-de-fondo-de-diapositivas_212675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49286" y="891679"/>
            <a:ext cx="764542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1631950" h="1422400" prst="convex"/>
              <a:bevelB w="1397000" h="14732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54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LA LECTURA PLURILINGUE</a:t>
            </a:r>
            <a:endParaRPr kumimoji="0" lang="es-ES" sz="54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latin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3568" y="2204864"/>
            <a:ext cx="447936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Hay muchas circunstancias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que favorecen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este concepto, los cuales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son la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expansión de la telefonía , la tv, el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internet , la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migración entre comunidades , el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aprendizaje de idiomas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extranjeros.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17412" name="Picture 4" descr="http://www.gif-animados.net/gifs/rsig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464062"/>
            <a:ext cx="1512168" cy="1203232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sp3d>
            <a:bevelT prst="convex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cdn2.plantillas-powerpoint.com/wp-content/uploads/2009/08/321_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2 Rectángulo"/>
          <p:cNvSpPr/>
          <p:nvPr/>
        </p:nvSpPr>
        <p:spPr>
          <a:xfrm>
            <a:off x="1620711" y="2967335"/>
            <a:ext cx="720902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Below"/>
              <a:lightRig rig="threePt" dir="t"/>
            </a:scene3d>
            <a:sp3d extrusionH="57150">
              <a:bevelT w="330200" h="222250" prst="coolSlant"/>
              <a:bevelB w="69850"/>
            </a:sp3d>
          </a:bodyPr>
          <a:lstStyle/>
          <a:p>
            <a:r>
              <a:rPr lang="es-ES" sz="6000" b="1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</a:rPr>
              <a:t>Variaciones </a:t>
            </a:r>
            <a:r>
              <a:rPr lang="es-ES" sz="60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</a:rPr>
              <a:t>Hispanas</a:t>
            </a:r>
            <a:endParaRPr lang="es-ES" sz="60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39552" y="4437112"/>
            <a:ext cx="75608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/>
              <a:t>A pesar de que se hable un mismo idioma en algún continente y por algunos países, como por ejemplo el castellano, las variaciones dialécticas son relevantes ante situaciones culturales, y cambian su escritura de acuerdo a lo que se quiera dar a conocer y de acuerdo al país de origen</a:t>
            </a:r>
            <a:r>
              <a:rPr lang="es-ES" sz="2000" dirty="0" smtClean="0"/>
              <a:t>,.</a:t>
            </a:r>
            <a:endParaRPr lang="es-ES" sz="2000" dirty="0"/>
          </a:p>
        </p:txBody>
      </p:sp>
      <p:pic>
        <p:nvPicPr>
          <p:cNvPr id="34820" name="Picture 4" descr="https://encrypted-tbn0.gstatic.com/images?q=tbn:ANd9GcRrmY3Xx4QSVDoGt_EqqWtRqmrgHTjX4a4t8A-tHm_M8-IeVrF_k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0"/>
            <a:ext cx="2590800" cy="1762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http://plantillas-powerpoint.com/wp-content/uploads/2008/08/plantilla-powerpoint-radiactiva-nucle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45424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971600" y="3933056"/>
            <a:ext cx="49087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sz="5400" b="1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</a:rPr>
              <a:t>Multiliteracidad</a:t>
            </a:r>
            <a:endParaRPr lang="es-ES" sz="54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reflection blurRad="6350" stA="55000" endA="50" endPos="85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plantillas-powerpoint.com/blog/wp-content/uploads/2013/06/ladrillos-negro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827584" y="692696"/>
            <a:ext cx="691276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/>
              <a:t>La lectura </a:t>
            </a:r>
            <a:r>
              <a:rPr lang="es-ES" sz="3200" dirty="0" err="1"/>
              <a:t>multiliteracidad</a:t>
            </a:r>
            <a:r>
              <a:rPr lang="es-ES" sz="3200" dirty="0"/>
              <a:t>  requiere usar simultáneamente varios idiomas , registros, </a:t>
            </a:r>
            <a:r>
              <a:rPr lang="es-ES" sz="3200" dirty="0" smtClean="0"/>
              <a:t>géneros </a:t>
            </a:r>
            <a:r>
              <a:rPr lang="es-ES" sz="3200" dirty="0"/>
              <a:t>discursivos, contenidos, retoricas </a:t>
            </a:r>
            <a:r>
              <a:rPr lang="es-ES" sz="3200" dirty="0" smtClean="0"/>
              <a:t>etc., </a:t>
            </a:r>
            <a:r>
              <a:rPr lang="es-ES" sz="3200" dirty="0"/>
              <a:t>en pocos minutos se salta de un tema laboral a otro profesional, de un estilo coloquial a otro forma, de un amigo intimo a un desconocido. Es como si cogiéramos el control remoto y </a:t>
            </a:r>
            <a:r>
              <a:rPr lang="es-ES" sz="3200" dirty="0" smtClean="0"/>
              <a:t>cambiáramos </a:t>
            </a:r>
            <a:r>
              <a:rPr lang="es-ES" sz="3200" dirty="0"/>
              <a:t>de un canal a otro, se pasa de un discurso a otro, en menos de nada.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://2.bp.blogspot.com/-1yUxNZrRp3c/T1UKR6no89I/AAAAAAAAAKE/EUQTiqEfPUo/s1600/Fondo-de-un-gato-Negro-233513.jpe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 descr="http://www.todosfondos.net/img(+1280x1024)/Informatica/Suse/Wallpapers%20S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2123728" y="2348880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>
                <a:latin typeface="Arial Narrow" pitchFamily="34" charset="0"/>
              </a:rPr>
              <a:t>Es una autentica </a:t>
            </a:r>
          </a:p>
          <a:p>
            <a:endParaRPr lang="es-ES" dirty="0"/>
          </a:p>
        </p:txBody>
      </p:sp>
      <p:sp>
        <p:nvSpPr>
          <p:cNvPr id="7" name="6 Flecha abajo"/>
          <p:cNvSpPr/>
          <p:nvPr/>
        </p:nvSpPr>
        <p:spPr>
          <a:xfrm>
            <a:off x="3995936" y="3501008"/>
            <a:ext cx="1368152" cy="2016224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241300" h="241300" prst="relaxedInset"/>
            <a:bevelB w="10795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s-media-cache-ak0.pinimg.com/736x/41/a2/1f/41a21fe2e4db2f57205ccb1732f38a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 rot="379250">
            <a:off x="1579718" y="337194"/>
            <a:ext cx="6176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ight"/>
              <a:lightRig rig="threePt" dir="t"/>
            </a:scene3d>
            <a:sp3d extrusionH="57150">
              <a:bevelT w="1270000" h="419100" prst="cross"/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Globalización lectora</a:t>
            </a:r>
            <a:endParaRPr kumimoji="0" lang="es-ES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50000" endA="300" endPos="50000" dist="29997" dir="5400000" sy="-100000" algn="bl" rotWithShape="0"/>
              </a:effectLst>
              <a:latin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11560" y="1071801"/>
            <a:ext cx="655272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También ayuda a este proceso la traducción de libros, novelas ensayos, manuales de audio. Pero aunque todo sea un proceso de explicación no lo es lo suficiente para llegar al </a:t>
            </a:r>
            <a:r>
              <a:rPr lang="es-ES" sz="3200" dirty="0" smtClean="0"/>
              <a:t>nucleó </a:t>
            </a:r>
            <a:r>
              <a:rPr lang="es-ES" sz="3200" dirty="0"/>
              <a:t>del </a:t>
            </a:r>
            <a:r>
              <a:rPr lang="es-ES" sz="3200" dirty="0" smtClean="0"/>
              <a:t>asunto.</a:t>
            </a:r>
          </a:p>
          <a:p>
            <a:r>
              <a:rPr lang="es-ES" sz="3200" dirty="0" smtClean="0"/>
              <a:t>Hace </a:t>
            </a:r>
            <a:r>
              <a:rPr lang="es-ES" sz="3200" dirty="0"/>
              <a:t>falta explorar cada cultura, cada escritor, ES POR </a:t>
            </a:r>
            <a:r>
              <a:rPr lang="es-ES" sz="3200" dirty="0" smtClean="0"/>
              <a:t>ESTA RAZON QUE </a:t>
            </a:r>
            <a:r>
              <a:rPr lang="es-ES" sz="3200" dirty="0"/>
              <a:t>SE </a:t>
            </a:r>
            <a:r>
              <a:rPr lang="es-ES" sz="3200" dirty="0" smtClean="0"/>
              <a:t>INGRESA </a:t>
            </a:r>
            <a:r>
              <a:rPr lang="es-ES" sz="3200" dirty="0"/>
              <a:t>POR MEDIO DEL DOCUMENTO, </a:t>
            </a:r>
            <a:r>
              <a:rPr lang="es-ES" sz="3200" dirty="0" smtClean="0"/>
              <a:t>a,  aquello que hace falta.</a:t>
            </a:r>
            <a:endParaRPr lang="es-ES" sz="3200" dirty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1001risas.com/fondos_gratis/38-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539552" y="4509120"/>
            <a:ext cx="83359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s-ES" sz="54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</a:rPr>
              <a:t>Lectura </a:t>
            </a:r>
            <a:r>
              <a:rPr lang="es-ES" sz="5400" b="1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</a:rPr>
              <a:t>intra</a:t>
            </a:r>
            <a:r>
              <a:rPr lang="es-ES" sz="54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</a:rPr>
              <a:t> e intercultural</a:t>
            </a:r>
            <a:endParaRPr lang="es-ES" sz="54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55000" endA="50" endPos="85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s-media-cache-ak0.pinimg.com/736x/d1/d8/fc/d1d8fcda11edbc79ffea641fe9b3c1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971600" y="2060848"/>
            <a:ext cx="66784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rgbClr val="002060"/>
                </a:solidFill>
              </a:rPr>
              <a:t>Es aquella que existe entre el autor y sus lectores tienen cosas en común, son de la misma región, cultura, tienen similares conocimientos culturales y ambos lo saben, por lo cual se interpreta sin dificultad</a:t>
            </a:r>
            <a:r>
              <a:rPr lang="es-ES" dirty="0">
                <a:solidFill>
                  <a:srgbClr val="002060"/>
                </a:solidFill>
              </a:rPr>
              <a:t>.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187624" y="836712"/>
            <a:ext cx="6370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2Lef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s-ES" sz="5400" dirty="0" smtClean="0"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Lectura </a:t>
            </a:r>
            <a:r>
              <a:rPr lang="es-ES" sz="5400" b="1" dirty="0" err="1" smtClean="0"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intracultural</a:t>
            </a:r>
            <a:r>
              <a:rPr lang="es-ES" sz="5400" dirty="0" smtClean="0">
                <a:solidFill>
                  <a:srgbClr val="002060"/>
                </a:solidFill>
              </a:rPr>
              <a:t>,</a:t>
            </a:r>
            <a:endParaRPr lang="es-E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www.1001risas.com/fondos_gratis/117/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539552" y="2780928"/>
            <a:ext cx="2918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800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</a:rPr>
              <a:t>Lectura</a:t>
            </a:r>
            <a:endParaRPr lang="es-ES" sz="4800" dirty="0"/>
          </a:p>
        </p:txBody>
      </p:sp>
      <p:sp>
        <p:nvSpPr>
          <p:cNvPr id="6" name="5 Rectángulo"/>
          <p:cNvSpPr/>
          <p:nvPr/>
        </p:nvSpPr>
        <p:spPr>
          <a:xfrm>
            <a:off x="2123728" y="3501008"/>
            <a:ext cx="5760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000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</a:rPr>
              <a:t>intercultural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0" y="5657671"/>
            <a:ext cx="8100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/>
              <a:t>El </a:t>
            </a:r>
            <a:r>
              <a:rPr lang="es-ES" sz="2400" dirty="0"/>
              <a:t>escritor y los lectores poseen culturas distintas, provienen  de diferentes comunidades humanas  y no comparten los referentes culturales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2.bp.blogspot.com/-_3cc5mE2gis/UAGqTs9A-aI/AAAAAAAAOlE/tT0hyv8iJSs/s1600/fondo%2525252Bcoch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1547664" y="476672"/>
            <a:ext cx="65564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igh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s-ES" sz="54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</a:rPr>
              <a:t>Conocimiento previo</a:t>
            </a:r>
            <a:r>
              <a:rPr lang="es-ES" sz="5400" dirty="0"/>
              <a:t>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835696" y="1700808"/>
            <a:ext cx="5400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solidFill>
                  <a:schemeClr val="bg1"/>
                </a:solidFill>
              </a:rPr>
              <a:t>Se trata de las cosas que sabemos como lectores, la cantidad de datos que se requieren para saber  y comprender descripciones del autor (ejemplo del bus).</a:t>
            </a:r>
          </a:p>
          <a:p>
            <a:pPr algn="just"/>
            <a:r>
              <a:rPr lang="es-ES" sz="2400" b="1" dirty="0">
                <a:solidFill>
                  <a:schemeClr val="bg1"/>
                </a:solidFill>
              </a:rPr>
              <a:t>Por lo cual esto es de vital importancia ya que si no sabemos a que esta haciendo referencia el texto que se lee y no conocemos de la cultura, esto puede prestarse para </a:t>
            </a:r>
          </a:p>
          <a:p>
            <a:pPr algn="just"/>
            <a:r>
              <a:rPr lang="es-ES" sz="2400" b="1" dirty="0">
                <a:solidFill>
                  <a:schemeClr val="bg1"/>
                </a:solidFill>
              </a:rPr>
              <a:t>malos entendidos. En conclusión el lector debe aportar los datos para lograr </a:t>
            </a:r>
            <a:r>
              <a:rPr lang="es-ES" sz="2400" b="1" dirty="0" smtClean="0">
                <a:solidFill>
                  <a:schemeClr val="bg1"/>
                </a:solidFill>
              </a:rPr>
              <a:t>así </a:t>
            </a:r>
            <a:r>
              <a:rPr lang="es-ES" sz="2400" b="1" dirty="0">
                <a:solidFill>
                  <a:schemeClr val="bg1"/>
                </a:solidFill>
              </a:rPr>
              <a:t>entender lo que se lee.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http://farm5.static.flickr.com/4093/4759593421_a63d794c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1228050" y="1196752"/>
            <a:ext cx="79159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Below"/>
              <a:lightRig rig="flat" dir="t">
                <a:rot lat="0" lon="0" rev="18900000"/>
              </a:lightRig>
            </a:scene3d>
            <a:sp3d extrusionH="31750" contourW="6350" prstMaterial="powder">
              <a:bevelT w="2578100" h="1905000" prst="cross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ES" sz="48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</a:rPr>
              <a:t>Aprendizaje </a:t>
            </a:r>
            <a:r>
              <a:rPr lang="es-ES" sz="48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</a:rPr>
              <a:t>y procesamiento</a:t>
            </a:r>
            <a:endParaRPr lang="es-ES" sz="48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971600" y="1844824"/>
            <a:ext cx="67687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dirty="0" smtClean="0"/>
              <a:t>Dos </a:t>
            </a:r>
            <a:r>
              <a:rPr lang="es-ES" sz="3600" dirty="0"/>
              <a:t>cuestiones complementarias </a:t>
            </a:r>
            <a:r>
              <a:rPr lang="es-ES" sz="3600" dirty="0">
                <a:solidFill>
                  <a:srgbClr val="FFFF00"/>
                </a:solidFill>
              </a:rPr>
              <a:t>¿Cómo se aprenden estos conocimientos culturales? </a:t>
            </a:r>
            <a:r>
              <a:rPr lang="es-ES" sz="3600" dirty="0"/>
              <a:t>Y </a:t>
            </a:r>
            <a:r>
              <a:rPr lang="es-E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¿Cómo se procesan? </a:t>
            </a:r>
            <a:r>
              <a:rPr lang="es-ES" sz="3600" dirty="0">
                <a:solidFill>
                  <a:srgbClr val="FF0000"/>
                </a:solidFill>
              </a:rPr>
              <a:t>¿los utilizamos del mismo modo leyendo una lengua materna o una extranjera?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http://fondosparafotos.com.ar/archivos/imagenes/fondos-para-fotos-bonit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2195736" y="404664"/>
            <a:ext cx="489654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Se parte desde los esquemas culturales, no es necesario solamente saber, del idioma de algunas reglas gramaticales o de literatura y de historia. Se hace relevante el </a:t>
            </a:r>
            <a:r>
              <a:rPr lang="es-ES" sz="2400" dirty="0" smtClean="0">
                <a:solidFill>
                  <a:schemeClr val="bg1"/>
                </a:solidFill>
              </a:rPr>
              <a:t>día </a:t>
            </a:r>
            <a:r>
              <a:rPr lang="es-ES" sz="2400" dirty="0">
                <a:solidFill>
                  <a:schemeClr val="bg1"/>
                </a:solidFill>
              </a:rPr>
              <a:t>a </a:t>
            </a:r>
            <a:r>
              <a:rPr lang="es-ES" sz="2400" dirty="0" smtClean="0">
                <a:solidFill>
                  <a:schemeClr val="bg1"/>
                </a:solidFill>
              </a:rPr>
              <a:t>día, </a:t>
            </a:r>
            <a:r>
              <a:rPr lang="es-ES" sz="2400" dirty="0">
                <a:solidFill>
                  <a:schemeClr val="bg1"/>
                </a:solidFill>
              </a:rPr>
              <a:t>los valores los </a:t>
            </a:r>
            <a:r>
              <a:rPr lang="es-ES" sz="2400" dirty="0" smtClean="0">
                <a:solidFill>
                  <a:schemeClr val="bg1"/>
                </a:solidFill>
              </a:rPr>
              <a:t>hábitos </a:t>
            </a:r>
            <a:r>
              <a:rPr lang="es-ES" sz="2400" dirty="0">
                <a:solidFill>
                  <a:schemeClr val="bg1"/>
                </a:solidFill>
              </a:rPr>
              <a:t>y las actitudes de los hablantes de dicho idioma, por lo cual esto se adquiere con el contacto con nativos, viviendo en su comunidad.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78</TotalTime>
  <Words>499</Words>
  <Application>Microsoft Office PowerPoint</Application>
  <PresentationFormat>Presentación en pantalla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Metro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Company>ASGSANAS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Administrador</dc:creator>
  <cp:lastModifiedBy>Administrador</cp:lastModifiedBy>
  <cp:revision>20</cp:revision>
  <dcterms:created xsi:type="dcterms:W3CDTF">2015-09-18T01:27:41Z</dcterms:created>
  <dcterms:modified xsi:type="dcterms:W3CDTF">2015-09-18T02:45:53Z</dcterms:modified>
</cp:coreProperties>
</file>